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Default Extension="wdp" ContentType="image/vnd.ms-photo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76" r:id="rId3"/>
    <p:sldId id="278" r:id="rId4"/>
    <p:sldId id="259" r:id="rId5"/>
    <p:sldId id="282" r:id="rId6"/>
    <p:sldId id="283" r:id="rId7"/>
    <p:sldId id="266" r:id="rId8"/>
    <p:sldId id="275" r:id="rId9"/>
    <p:sldId id="263" r:id="rId10"/>
    <p:sldId id="279" r:id="rId11"/>
    <p:sldId id="273" r:id="rId12"/>
    <p:sldId id="265" r:id="rId13"/>
    <p:sldId id="281" r:id="rId14"/>
    <p:sldId id="280" r:id="rId15"/>
    <p:sldId id="258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EDABD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32767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15"/>
    <p:restoredTop sz="94648"/>
  </p:normalViewPr>
  <p:slideViewPr>
    <p:cSldViewPr snapToGrid="0" snapToObjects="1">
      <p:cViewPr varScale="1">
        <p:scale>
          <a:sx n="65" d="100"/>
          <a:sy n="65" d="100"/>
        </p:scale>
        <p:origin x="-936" y="-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23EA6C-D615-9140-BA15-61E40C54F971}" type="datetimeFigureOut">
              <a:rPr kumimoji="1" lang="zh-CN" altLang="en-US" smtClean="0"/>
              <a:pPr/>
              <a:t>2016/9/12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F38EAB-AE7C-824F-B2AD-984136213E79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730417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F38EAB-AE7C-824F-B2AD-984136213E79}" type="slidenum">
              <a:rPr kumimoji="1" lang="zh-CN" altLang="en-US" smtClean="0"/>
              <a:pPr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6463639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F38EAB-AE7C-824F-B2AD-984136213E79}" type="slidenum">
              <a:rPr kumimoji="1" lang="zh-CN" altLang="en-US" smtClean="0"/>
              <a:pPr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6138832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F38EAB-AE7C-824F-B2AD-984136213E79}" type="slidenum">
              <a:rPr kumimoji="1" lang="zh-CN" altLang="en-US" smtClean="0"/>
              <a:pPr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3989919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0853F-46BB-384F-8268-371B2A51CD9A}" type="datetimeFigureOut">
              <a:rPr kumimoji="1" lang="zh-CN" altLang="en-US" smtClean="0"/>
              <a:pPr/>
              <a:t>2016/9/12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C7E75-01C6-B44D-8420-2A02345ECB54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85938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0853F-46BB-384F-8268-371B2A51CD9A}" type="datetimeFigureOut">
              <a:rPr kumimoji="1" lang="zh-CN" altLang="en-US" smtClean="0"/>
              <a:pPr/>
              <a:t>2016/9/12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C7E75-01C6-B44D-8420-2A02345ECB54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5305119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0853F-46BB-384F-8268-371B2A51CD9A}" type="datetimeFigureOut">
              <a:rPr kumimoji="1" lang="zh-CN" altLang="en-US" smtClean="0"/>
              <a:pPr/>
              <a:t>2016/9/12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C7E75-01C6-B44D-8420-2A02345ECB54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1100106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0853F-46BB-384F-8268-371B2A51CD9A}" type="datetimeFigureOut">
              <a:rPr kumimoji="1" lang="zh-CN" altLang="en-US" smtClean="0"/>
              <a:pPr/>
              <a:t>2016/9/12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C7E75-01C6-B44D-8420-2A02345ECB54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5636135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0853F-46BB-384F-8268-371B2A51CD9A}" type="datetimeFigureOut">
              <a:rPr kumimoji="1" lang="zh-CN" altLang="en-US" smtClean="0"/>
              <a:pPr/>
              <a:t>2016/9/12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C7E75-01C6-B44D-8420-2A02345ECB54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019292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0853F-46BB-384F-8268-371B2A51CD9A}" type="datetimeFigureOut">
              <a:rPr kumimoji="1" lang="zh-CN" altLang="en-US" smtClean="0"/>
              <a:pPr/>
              <a:t>2016/9/12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C7E75-01C6-B44D-8420-2A02345ECB54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5807238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0853F-46BB-384F-8268-371B2A51CD9A}" type="datetimeFigureOut">
              <a:rPr kumimoji="1" lang="zh-CN" altLang="en-US" smtClean="0"/>
              <a:pPr/>
              <a:t>2016/9/12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C7E75-01C6-B44D-8420-2A02345ECB54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7048776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0853F-46BB-384F-8268-371B2A51CD9A}" type="datetimeFigureOut">
              <a:rPr kumimoji="1" lang="zh-CN" altLang="en-US" smtClean="0"/>
              <a:pPr/>
              <a:t>2016/9/12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C7E75-01C6-B44D-8420-2A02345ECB54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3585809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0853F-46BB-384F-8268-371B2A51CD9A}" type="datetimeFigureOut">
              <a:rPr kumimoji="1" lang="zh-CN" altLang="en-US" smtClean="0"/>
              <a:pPr/>
              <a:t>2016/9/12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C7E75-01C6-B44D-8420-2A02345ECB54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6243791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0853F-46BB-384F-8268-371B2A51CD9A}" type="datetimeFigureOut">
              <a:rPr kumimoji="1" lang="zh-CN" altLang="en-US" smtClean="0"/>
              <a:pPr/>
              <a:t>2016/9/12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C7E75-01C6-B44D-8420-2A02345ECB54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1282365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0853F-46BB-384F-8268-371B2A51CD9A}" type="datetimeFigureOut">
              <a:rPr kumimoji="1" lang="zh-CN" altLang="en-US" smtClean="0"/>
              <a:pPr/>
              <a:t>2016/9/12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C7E75-01C6-B44D-8420-2A02345ECB54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7845588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50853F-46BB-384F-8268-371B2A51CD9A}" type="datetimeFigureOut">
              <a:rPr kumimoji="1" lang="zh-CN" altLang="en-US" smtClean="0"/>
              <a:pPr/>
              <a:t>2016/9/12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FC7E75-01C6-B44D-8420-2A02345ECB54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588142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4055060" y="2123090"/>
            <a:ext cx="39238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4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操作系统课程设计</a:t>
            </a:r>
            <a:endParaRPr kumimoji="1" lang="zh-CN" altLang="en-US" sz="4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240176" y="2921168"/>
            <a:ext cx="253466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0" b="1" spc="600" smtClean="0">
                <a:solidFill>
                  <a:schemeClr val="bg1">
                    <a:lumMod val="85000"/>
                  </a:schemeClr>
                </a:solidFill>
                <a:latin typeface="Copperplate" charset="0"/>
                <a:ea typeface="Copperplate" charset="0"/>
                <a:cs typeface="Copperplate" charset="0"/>
              </a:rPr>
              <a:t>Minix</a:t>
            </a:r>
            <a:endParaRPr kumimoji="1" lang="zh-CN" altLang="en-US" sz="6000" b="1" spc="600" dirty="0">
              <a:solidFill>
                <a:schemeClr val="bg1">
                  <a:lumMod val="85000"/>
                </a:schemeClr>
              </a:solidFill>
              <a:latin typeface="Copperplate" charset="0"/>
              <a:ea typeface="Copperplate" charset="0"/>
              <a:cs typeface="Copperplate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141233" y="3631618"/>
            <a:ext cx="19127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陆思远  </a:t>
            </a:r>
            <a:r>
              <a:rPr kumimoji="1"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1452755</a:t>
            </a:r>
            <a:endParaRPr kumimoji="1"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138845" y="4108176"/>
            <a:ext cx="19127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朱旭光  </a:t>
            </a:r>
            <a:r>
              <a:rPr kumimoji="1"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1452694</a:t>
            </a:r>
            <a:endParaRPr kumimoji="1"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138845" y="4584734"/>
            <a:ext cx="19127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张赵宇  </a:t>
            </a:r>
            <a:r>
              <a:rPr kumimoji="1"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1452743</a:t>
            </a:r>
            <a:endParaRPr kumimoji="1"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05985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="" xmlns:a14="http://schemas.microsoft.com/office/drawing/2010/main">
                  <a14:imgLayer r:embed="rId3">
                    <a14:imgEffect>
                      <a14:artisticGlowDiffused/>
                    </a14:imgEffect>
                  </a14:imgLayer>
                </a14:imgProps>
              </a:ex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5238205" y="533840"/>
            <a:ext cx="17155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4000" b="1" dirty="0" smtClean="0">
                <a:solidFill>
                  <a:schemeClr val="bg1"/>
                </a:solidFill>
              </a:rPr>
              <a:t>五子棋</a:t>
            </a:r>
            <a:endParaRPr kumimoji="1" lang="zh-CN" altLang="en-US" sz="4000" b="1" dirty="0">
              <a:solidFill>
                <a:schemeClr val="bg1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30350" y="1775566"/>
            <a:ext cx="9131300" cy="4470400"/>
          </a:xfrm>
          <a:prstGeom prst="rect">
            <a:avLst/>
          </a:prstGeom>
          <a:ln w="25400">
            <a:solidFill>
              <a:srgbClr val="8EDABD"/>
            </a:solidFill>
          </a:ln>
        </p:spPr>
      </p:pic>
    </p:spTree>
    <p:extLst>
      <p:ext uri="{BB962C8B-B14F-4D97-AF65-F5344CB8AC3E}">
        <p14:creationId xmlns="" xmlns:p14="http://schemas.microsoft.com/office/powerpoint/2010/main" val="1314671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="" xmlns:a14="http://schemas.microsoft.com/office/drawing/2010/main">
                  <a14:imgLayer r:embed="rId3">
                    <a14:imgEffect>
                      <a14:artisticGlowDiffused/>
                    </a14:imgEffect>
                  </a14:imgLayer>
                </a14:imgProps>
              </a:ex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5429793" y="481588"/>
            <a:ext cx="20476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000" b="1" dirty="0" smtClean="0">
                <a:solidFill>
                  <a:schemeClr val="bg1"/>
                </a:solidFill>
              </a:rPr>
              <a:t>2048</a:t>
            </a:r>
            <a:endParaRPr kumimoji="1" lang="zh-CN" altLang="en-US" sz="4000" b="1" dirty="0">
              <a:solidFill>
                <a:schemeClr val="bg1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5623" y="1552514"/>
            <a:ext cx="5194663" cy="4691532"/>
          </a:xfrm>
          <a:prstGeom prst="rect">
            <a:avLst/>
          </a:prstGeom>
          <a:ln w="25400">
            <a:solidFill>
              <a:srgbClr val="8EDABD"/>
            </a:solidFill>
          </a:ln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56268" y="1548407"/>
            <a:ext cx="3466012" cy="4695639"/>
          </a:xfrm>
          <a:prstGeom prst="rect">
            <a:avLst/>
          </a:prstGeom>
          <a:ln w="25400">
            <a:solidFill>
              <a:srgbClr val="8EDABD"/>
            </a:solidFill>
          </a:ln>
        </p:spPr>
      </p:pic>
    </p:spTree>
    <p:extLst>
      <p:ext uri="{BB962C8B-B14F-4D97-AF65-F5344CB8AC3E}">
        <p14:creationId xmlns="" xmlns:p14="http://schemas.microsoft.com/office/powerpoint/2010/main" val="1611675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5490706" y="3075057"/>
            <a:ext cx="12105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000" b="1" dirty="0" smtClean="0">
                <a:solidFill>
                  <a:schemeClr val="bg1"/>
                </a:solidFill>
              </a:rPr>
              <a:t>其它</a:t>
            </a:r>
            <a:endParaRPr kumimoji="1" lang="zh-CN" altLang="en-US" sz="4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1336747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="" xmlns:a14="http://schemas.microsoft.com/office/drawing/2010/main">
                  <a14:imgLayer r:embed="rId3">
                    <a14:imgEffect>
                      <a14:artisticGlowDiffused/>
                    </a14:imgEffect>
                  </a14:imgLayer>
                </a14:imgProps>
              </a:ex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5468981" y="977674"/>
            <a:ext cx="12540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4000" b="1" smtClean="0">
                <a:solidFill>
                  <a:schemeClr val="bg1"/>
                </a:solidFill>
              </a:rPr>
              <a:t>帮助</a:t>
            </a:r>
            <a:endParaRPr kumimoji="1" lang="zh-CN" altLang="en-US" sz="4000" b="1" dirty="0">
              <a:solidFill>
                <a:schemeClr val="bg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66798" y="2445246"/>
            <a:ext cx="10058400" cy="2945182"/>
          </a:xfrm>
          <a:prstGeom prst="rect">
            <a:avLst/>
          </a:prstGeom>
          <a:ln w="25400">
            <a:solidFill>
              <a:srgbClr val="8EDABD"/>
            </a:solidFill>
          </a:ln>
        </p:spPr>
      </p:pic>
    </p:spTree>
    <p:extLst>
      <p:ext uri="{BB962C8B-B14F-4D97-AF65-F5344CB8AC3E}">
        <p14:creationId xmlns="" xmlns:p14="http://schemas.microsoft.com/office/powerpoint/2010/main" val="781591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="" xmlns:a14="http://schemas.microsoft.com/office/drawing/2010/main">
                  <a14:imgLayer r:embed="rId3">
                    <a14:imgEffect>
                      <a14:artisticGlowDiffused/>
                    </a14:imgEffect>
                  </a14:imgLayer>
                </a14:imgProps>
              </a:ex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4722222" y="731520"/>
            <a:ext cx="27475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4000" b="1" smtClean="0">
                <a:solidFill>
                  <a:schemeClr val="bg1"/>
                </a:solidFill>
              </a:rPr>
              <a:t>开关机动画</a:t>
            </a:r>
            <a:endParaRPr kumimoji="1" lang="zh-CN" altLang="en-US" sz="4000" b="1" dirty="0">
              <a:solidFill>
                <a:schemeClr val="bg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66800" y="2041797"/>
            <a:ext cx="10058400" cy="3901576"/>
          </a:xfrm>
          <a:prstGeom prst="rect">
            <a:avLst/>
          </a:prstGeom>
          <a:ln w="25400">
            <a:solidFill>
              <a:srgbClr val="8EDABD"/>
            </a:solidFill>
          </a:ln>
        </p:spPr>
      </p:pic>
    </p:spTree>
    <p:extLst>
      <p:ext uri="{BB962C8B-B14F-4D97-AF65-F5344CB8AC3E}">
        <p14:creationId xmlns="" xmlns:p14="http://schemas.microsoft.com/office/powerpoint/2010/main" val="1632792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4280438" y="2828834"/>
            <a:ext cx="395973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72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Q</a:t>
            </a:r>
            <a:r>
              <a:rPr kumimoji="1" lang="zh-CN" altLang="en-US" sz="72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kumimoji="1" lang="en-US" altLang="zh-CN" sz="72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Q</a:t>
            </a:r>
            <a:r>
              <a:rPr kumimoji="1" lang="zh-CN" altLang="en-US" sz="72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kumimoji="1" lang="en-US" altLang="zh-CN" sz="72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Q</a:t>
            </a:r>
            <a:r>
              <a:rPr kumimoji="1" lang="zh-CN" altLang="en-US" sz="72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！</a:t>
            </a:r>
            <a:endParaRPr kumimoji="1" lang="zh-CN" altLang="en-US" sz="7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240176" y="2921168"/>
            <a:ext cx="253466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0" b="1" spc="600" dirty="0" err="1" smtClean="0">
                <a:solidFill>
                  <a:schemeClr val="bg1">
                    <a:lumMod val="85000"/>
                  </a:schemeClr>
                </a:solidFill>
                <a:latin typeface="Copperplate" charset="0"/>
                <a:ea typeface="Copperplate" charset="0"/>
                <a:cs typeface="Copperplate" charset="0"/>
              </a:rPr>
              <a:t>Minix</a:t>
            </a:r>
            <a:endParaRPr kumimoji="1" lang="zh-CN" altLang="en-US" sz="6000" b="1" spc="600" dirty="0">
              <a:solidFill>
                <a:schemeClr val="bg1">
                  <a:lumMod val="85000"/>
                </a:schemeClr>
              </a:solidFill>
              <a:latin typeface="Copperplate" charset="0"/>
              <a:ea typeface="Copperplate" charset="0"/>
              <a:cs typeface="Copperplate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436476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4000" b="1" dirty="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977745" y="1408386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000" b="1" dirty="0" smtClean="0">
                <a:solidFill>
                  <a:schemeClr val="bg1"/>
                </a:solidFill>
              </a:rPr>
              <a:t>项目简介</a:t>
            </a:r>
            <a:endParaRPr kumimoji="1" lang="zh-CN" altLang="en-US" sz="4000" b="1" dirty="0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329558" y="2698955"/>
            <a:ext cx="953288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1" lang="zh-CN" altLang="en-US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         </a:t>
            </a:r>
            <a:r>
              <a:rPr kumimoji="1" lang="zh-CN" altLang="en-US" sz="2400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本次项目的设计目标是构建一个操作系统雏形，我们在</a:t>
            </a:r>
            <a:r>
              <a:rPr kumimoji="1" lang="en-US" altLang="zh-CN" sz="2400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《ORANGES</a:t>
            </a:r>
            <a:r>
              <a:rPr kumimoji="1" lang="zh-CN" altLang="en-US" sz="24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：一个操作系统的</a:t>
            </a:r>
            <a:r>
              <a:rPr kumimoji="1" lang="zh-CN" altLang="en-US" sz="2400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实现</a:t>
            </a:r>
            <a:r>
              <a:rPr kumimoji="1" lang="en-US" altLang="zh-CN" sz="24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》</a:t>
            </a:r>
            <a:r>
              <a:rPr kumimoji="1" lang="zh-CN" altLang="en-US" sz="2400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一书所提供的源代码基础上进行了改编和增添，开发出我们的操作系统雏形，取名为</a:t>
            </a:r>
            <a:r>
              <a:rPr kumimoji="1" lang="en-US" altLang="zh-CN" sz="2400" b="1" dirty="0" err="1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Minix</a:t>
            </a:r>
            <a:r>
              <a:rPr kumimoji="1" lang="zh-CN" altLang="en-US" sz="2400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。</a:t>
            </a:r>
            <a:endParaRPr kumimoji="1" lang="en-US" altLang="zh-CN" sz="2400" b="1" dirty="0" smtClean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kumimoji="1" lang="zh-CN" altLang="en-US" sz="2400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      </a:t>
            </a:r>
            <a:r>
              <a:rPr kumimoji="1" lang="en-US" altLang="zh-CN" sz="2400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kumimoji="1" lang="en-US" altLang="zh-CN" sz="2400" b="1" dirty="0" err="1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Minix</a:t>
            </a:r>
            <a:r>
              <a:rPr kumimoji="1" lang="zh-CN" altLang="en-US" sz="2400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包含进程管理、内存管理、文件管理等模块，除此之外，我们还对进程调度算法进行了合理的改进，设计了简单的开关机动画，并增加了用户级和系统级应用，以使该操作系统更加完善。</a:t>
            </a:r>
            <a:endParaRPr kumimoji="1" lang="zh-CN" altLang="en-US" sz="2400" b="1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889292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4000" b="1" dirty="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831649" y="3075057"/>
            <a:ext cx="63418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4000" b="1" dirty="0" smtClean="0">
                <a:solidFill>
                  <a:schemeClr val="bg1"/>
                </a:solidFill>
              </a:rPr>
              <a:t>控制台和进程管理，文件系统</a:t>
            </a:r>
            <a:endParaRPr kumimoji="1" lang="zh-CN" altLang="en-US" sz="4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505566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="" xmlns:a14="http://schemas.microsoft.com/office/drawing/2010/main">
                  <a14:imgLayer r:embed="rId3">
                    <a14:imgEffect>
                      <a14:artisticGlowDiffused/>
                    </a14:imgEffect>
                  </a14:imgLayer>
                </a14:imgProps>
              </a:ex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</p:pic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4971756" y="379555"/>
            <a:ext cx="22272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4000" b="1" dirty="0" smtClean="0">
                <a:solidFill>
                  <a:schemeClr val="bg1"/>
                </a:solidFill>
              </a:rPr>
              <a:t>进程管理</a:t>
            </a:r>
            <a:endParaRPr kumimoji="1" lang="zh-CN" altLang="en-US" sz="4000" b="1" dirty="0">
              <a:solidFill>
                <a:schemeClr val="bg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1499" y="1466996"/>
            <a:ext cx="5009781" cy="4842788"/>
          </a:xfrm>
          <a:prstGeom prst="rect">
            <a:avLst/>
          </a:prstGeom>
          <a:ln w="25400">
            <a:solidFill>
              <a:srgbClr val="8EDABD"/>
            </a:solidFill>
          </a:ln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4595" y="1465048"/>
            <a:ext cx="3856665" cy="4844736"/>
          </a:xfrm>
          <a:prstGeom prst="rect">
            <a:avLst/>
          </a:prstGeom>
          <a:ln w="25400">
            <a:solidFill>
              <a:srgbClr val="8EDABD"/>
            </a:solidFill>
          </a:ln>
        </p:spPr>
      </p:pic>
      <p:sp>
        <p:nvSpPr>
          <p:cNvPr id="7" name="文本框 6"/>
          <p:cNvSpPr txBox="1"/>
          <p:nvPr/>
        </p:nvSpPr>
        <p:spPr>
          <a:xfrm>
            <a:off x="1298713" y="1074085"/>
            <a:ext cx="10469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err="1">
                <a:solidFill>
                  <a:srgbClr val="8EDABD"/>
                </a:solidFill>
              </a:rPr>
              <a:t>c</a:t>
            </a:r>
            <a:r>
              <a:rPr kumimoji="1" lang="en-US" altLang="zh-CN" b="1" smtClean="0">
                <a:solidFill>
                  <a:srgbClr val="8EDABD"/>
                </a:solidFill>
              </a:rPr>
              <a:t>lock.c</a:t>
            </a:r>
            <a:endParaRPr kumimoji="1" lang="en-US" altLang="zh-CN" b="1" dirty="0" smtClean="0">
              <a:solidFill>
                <a:srgbClr val="8EDABD"/>
              </a:solidFill>
            </a:endParaRPr>
          </a:p>
          <a:p>
            <a:endParaRPr kumimoji="1" lang="zh-CN" altLang="en-US" b="1" dirty="0">
              <a:solidFill>
                <a:srgbClr val="8EDABD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793929" y="1074084"/>
            <a:ext cx="10469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err="1" smtClean="0">
                <a:solidFill>
                  <a:srgbClr val="8EDABD"/>
                </a:solidFill>
              </a:rPr>
              <a:t>main.c</a:t>
            </a:r>
            <a:endParaRPr kumimoji="1" lang="en-US" altLang="zh-CN" b="1" dirty="0" smtClean="0">
              <a:solidFill>
                <a:srgbClr val="8EDABD"/>
              </a:solidFill>
            </a:endParaRPr>
          </a:p>
          <a:p>
            <a:endParaRPr kumimoji="1" lang="zh-CN" altLang="en-US" b="1" dirty="0">
              <a:solidFill>
                <a:srgbClr val="8EDABD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1771024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="" xmlns:a14="http://schemas.microsoft.com/office/drawing/2010/main">
                  <a14:imgLayer r:embed="rId3">
                    <a14:imgEffect>
                      <a14:artisticGlowDiffused/>
                    </a14:imgEffect>
                  </a14:imgLayer>
                </a14:imgProps>
              </a:ex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</p:pic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4807875" y="374140"/>
            <a:ext cx="25515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4000" b="1" dirty="0" smtClean="0">
                <a:solidFill>
                  <a:schemeClr val="bg1"/>
                </a:solidFill>
              </a:rPr>
              <a:t>控制台管理</a:t>
            </a:r>
            <a:endParaRPr kumimoji="1" lang="zh-CN" altLang="en-US" sz="4000" b="1" dirty="0">
              <a:solidFill>
                <a:schemeClr val="bg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747" y="1456166"/>
            <a:ext cx="5435876" cy="4812112"/>
          </a:xfrm>
          <a:prstGeom prst="rect">
            <a:avLst/>
          </a:prstGeom>
          <a:ln w="25400">
            <a:solidFill>
              <a:srgbClr val="8EDABD"/>
            </a:solidFill>
          </a:ln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0084" y="4333954"/>
            <a:ext cx="4316691" cy="1931608"/>
          </a:xfrm>
          <a:prstGeom prst="rect">
            <a:avLst/>
          </a:prstGeom>
          <a:ln w="25400">
            <a:solidFill>
              <a:srgbClr val="8EDABD"/>
            </a:solidFill>
          </a:ln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0085" y="1456166"/>
            <a:ext cx="4316691" cy="2285351"/>
          </a:xfrm>
          <a:prstGeom prst="rect">
            <a:avLst/>
          </a:prstGeom>
          <a:ln w="25400">
            <a:solidFill>
              <a:srgbClr val="8EDABD"/>
            </a:solidFill>
          </a:ln>
        </p:spPr>
      </p:pic>
      <p:sp>
        <p:nvSpPr>
          <p:cNvPr id="8" name="文本框 7"/>
          <p:cNvSpPr txBox="1"/>
          <p:nvPr/>
        </p:nvSpPr>
        <p:spPr>
          <a:xfrm>
            <a:off x="723052" y="1082026"/>
            <a:ext cx="10469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err="1">
                <a:solidFill>
                  <a:srgbClr val="8EDABD"/>
                </a:solidFill>
              </a:rPr>
              <a:t>p</a:t>
            </a:r>
            <a:r>
              <a:rPr kumimoji="1" lang="en-US" altLang="zh-CN" b="1" dirty="0" err="1" smtClean="0">
                <a:solidFill>
                  <a:srgbClr val="8EDABD"/>
                </a:solidFill>
              </a:rPr>
              <a:t>roc.h</a:t>
            </a:r>
            <a:endParaRPr kumimoji="1" lang="en-US" altLang="zh-CN" b="1" dirty="0" smtClean="0">
              <a:solidFill>
                <a:srgbClr val="8EDABD"/>
              </a:solidFill>
            </a:endParaRPr>
          </a:p>
          <a:p>
            <a:endParaRPr kumimoji="1" lang="zh-CN" altLang="en-US" b="1" dirty="0">
              <a:solidFill>
                <a:srgbClr val="8EDABD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759417" y="1082025"/>
            <a:ext cx="10469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err="1" smtClean="0">
                <a:solidFill>
                  <a:srgbClr val="8EDABD"/>
                </a:solidFill>
              </a:rPr>
              <a:t>global.c</a:t>
            </a:r>
            <a:endParaRPr kumimoji="1" lang="en-US" altLang="zh-CN" b="1" dirty="0" smtClean="0">
              <a:solidFill>
                <a:srgbClr val="8EDABD"/>
              </a:solidFill>
            </a:endParaRPr>
          </a:p>
          <a:p>
            <a:endParaRPr kumimoji="1" lang="zh-CN" altLang="en-US" b="1" dirty="0">
              <a:solidFill>
                <a:srgbClr val="8EDABD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759417" y="3970012"/>
            <a:ext cx="10469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err="1" smtClean="0">
                <a:solidFill>
                  <a:srgbClr val="8EDABD"/>
                </a:solidFill>
              </a:rPr>
              <a:t>tty.c</a:t>
            </a:r>
            <a:endParaRPr kumimoji="1" lang="en-US" altLang="zh-CN" b="1" dirty="0" smtClean="0">
              <a:solidFill>
                <a:srgbClr val="8EDABD"/>
              </a:solidFill>
            </a:endParaRPr>
          </a:p>
          <a:p>
            <a:endParaRPr kumimoji="1" lang="zh-CN" altLang="en-US" b="1" dirty="0">
              <a:solidFill>
                <a:srgbClr val="8EDABD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231634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="" xmlns:a14="http://schemas.microsoft.com/office/drawing/2010/main">
                  <a14:imgLayer r:embed="rId3">
                    <a14:imgEffect>
                      <a14:artisticGlowDiffused/>
                    </a14:imgEffect>
                  </a14:imgLayer>
                </a14:imgProps>
              </a:ex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</p:pic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4982389" y="482480"/>
            <a:ext cx="22272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4000" b="1" smtClean="0">
                <a:solidFill>
                  <a:schemeClr val="bg1"/>
                </a:solidFill>
              </a:rPr>
              <a:t>文件系统</a:t>
            </a:r>
            <a:endParaRPr kumimoji="1" lang="zh-CN" altLang="en-US" sz="4000" b="1" dirty="0">
              <a:solidFill>
                <a:schemeClr val="bg1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57938" y="1672847"/>
            <a:ext cx="4379132" cy="4611189"/>
          </a:xfrm>
          <a:prstGeom prst="rect">
            <a:avLst/>
          </a:prstGeom>
          <a:ln w="25400">
            <a:solidFill>
              <a:srgbClr val="8EDABD"/>
            </a:solidFill>
          </a:ln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66509" y="1672848"/>
            <a:ext cx="4015976" cy="4611189"/>
          </a:xfrm>
          <a:prstGeom prst="rect">
            <a:avLst/>
          </a:prstGeom>
          <a:ln w="25400">
            <a:solidFill>
              <a:srgbClr val="8EDABD"/>
            </a:solidFill>
          </a:ln>
        </p:spPr>
      </p:pic>
    </p:spTree>
    <p:extLst>
      <p:ext uri="{BB962C8B-B14F-4D97-AF65-F5344CB8AC3E}">
        <p14:creationId xmlns="" xmlns:p14="http://schemas.microsoft.com/office/powerpoint/2010/main" val="1871694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4000" b="1" dirty="0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721264" y="3075057"/>
            <a:ext cx="274947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000" b="1" dirty="0" smtClean="0">
                <a:solidFill>
                  <a:schemeClr val="bg1"/>
                </a:solidFill>
              </a:rPr>
              <a:t>游戏和应用</a:t>
            </a:r>
            <a:endParaRPr kumimoji="1" lang="zh-CN" altLang="en-US" sz="4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697991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="" xmlns:a14="http://schemas.microsoft.com/office/drawing/2010/main">
                  <a14:imgLayer r:embed="rId3">
                    <a14:imgEffect>
                      <a14:artisticGlowDiffused/>
                    </a14:imgEffect>
                  </a14:imgLayer>
                </a14:imgProps>
              </a:ex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722218" y="391001"/>
            <a:ext cx="274755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4000" b="1" smtClean="0">
                <a:solidFill>
                  <a:schemeClr val="bg1"/>
                </a:solidFill>
              </a:rPr>
              <a:t>温度转换器</a:t>
            </a:r>
            <a:endParaRPr kumimoji="1" lang="zh-CN" altLang="en-US" sz="4000" b="1" dirty="0">
              <a:solidFill>
                <a:schemeClr val="bg1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13572" y="1489888"/>
            <a:ext cx="5364845" cy="4678869"/>
          </a:xfrm>
          <a:prstGeom prst="rect">
            <a:avLst/>
          </a:prstGeom>
          <a:ln w="25400">
            <a:solidFill>
              <a:srgbClr val="8EDABD"/>
            </a:solidFill>
          </a:ln>
        </p:spPr>
      </p:pic>
    </p:spTree>
    <p:extLst>
      <p:ext uri="{BB962C8B-B14F-4D97-AF65-F5344CB8AC3E}">
        <p14:creationId xmlns="" xmlns:p14="http://schemas.microsoft.com/office/powerpoint/2010/main" val="346306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="" xmlns:a14="http://schemas.microsoft.com/office/drawing/2010/main">
                  <a14:imgLayer r:embed="rId3">
                    <a14:imgEffect>
                      <a14:artisticGlowDiffused/>
                    </a14:imgEffect>
                  </a14:imgLayer>
                </a14:imgProps>
              </a:ex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09849" y="1840773"/>
            <a:ext cx="6972300" cy="4025900"/>
          </a:xfrm>
          <a:prstGeom prst="rect">
            <a:avLst/>
          </a:prstGeom>
          <a:solidFill>
            <a:schemeClr val="tx1"/>
          </a:solidFill>
          <a:ln w="25400">
            <a:solidFill>
              <a:srgbClr val="8EDABD"/>
            </a:solidFill>
          </a:ln>
        </p:spPr>
      </p:pic>
      <p:sp>
        <p:nvSpPr>
          <p:cNvPr id="8" name="文本框 7"/>
          <p:cNvSpPr txBox="1"/>
          <p:nvPr/>
        </p:nvSpPr>
        <p:spPr>
          <a:xfrm>
            <a:off x="5468982" y="796834"/>
            <a:ext cx="12540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4000" b="1" dirty="0" smtClean="0">
                <a:solidFill>
                  <a:schemeClr val="bg1"/>
                </a:solidFill>
              </a:rPr>
              <a:t>日历</a:t>
            </a:r>
            <a:endParaRPr kumimoji="1" lang="zh-CN" altLang="en-US" sz="4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470211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356</TotalTime>
  <Words>155</Words>
  <Application>Microsoft Office PowerPoint</Application>
  <PresentationFormat>自定义</PresentationFormat>
  <Paragraphs>30</Paragraphs>
  <Slides>15</Slides>
  <Notes>3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16" baseType="lpstr">
      <vt:lpstr>Office 主题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zy zhang</dc:creator>
  <cp:lastModifiedBy>lu</cp:lastModifiedBy>
  <cp:revision>35</cp:revision>
  <dcterms:created xsi:type="dcterms:W3CDTF">2016-09-10T14:18:53Z</dcterms:created>
  <dcterms:modified xsi:type="dcterms:W3CDTF">2016-09-12T11:30:37Z</dcterms:modified>
</cp:coreProperties>
</file>

<file path=docProps/thumbnail.jpeg>
</file>